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1" r:id="rId3"/>
    <p:sldId id="265" r:id="rId4"/>
    <p:sldId id="267" r:id="rId5"/>
    <p:sldId id="264" r:id="rId6"/>
    <p:sldId id="269" r:id="rId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6.png"/><Relationship Id="rId3" Type="http://schemas.openxmlformats.org/officeDocument/2006/relationships/tags" Target="../tags/tag3.xml"/><Relationship Id="rId2" Type="http://schemas.openxmlformats.org/officeDocument/2006/relationships/image" Target="../media/image5.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华文琥珀" panose="02010800040101010101" pitchFamily="2" charset="-122"/>
                <a:ea typeface="华文琥珀" panose="02010800040101010101" pitchFamily="2" charset="-122"/>
              </a:rPr>
              <a:t>超星学习通操作流程</a:t>
            </a:r>
            <a:endParaRPr lang="zh-CN" altLang="en-US" b="1" dirty="0">
              <a:latin typeface="华文琥珀" panose="02010800040101010101" pitchFamily="2" charset="-122"/>
              <a:ea typeface="华文琥珀" panose="02010800040101010101" pitchFamily="2" charset="-122"/>
            </a:endParaRPr>
          </a:p>
        </p:txBody>
      </p:sp>
      <p:sp>
        <p:nvSpPr>
          <p:cNvPr id="3" name="内容占位符 2"/>
          <p:cNvSpPr>
            <a:spLocks noGrp="1"/>
          </p:cNvSpPr>
          <p:nvPr>
            <p:ph idx="1"/>
          </p:nvPr>
        </p:nvSpPr>
        <p:spPr>
          <a:xfrm>
            <a:off x="467360" y="1844675"/>
            <a:ext cx="8229600" cy="4525963"/>
          </a:xfrm>
        </p:spPr>
        <p:txBody>
          <a:bodyPr>
            <a:normAutofit/>
          </a:bodyPr>
          <a:lstStyle/>
          <a:p>
            <a:r>
              <a:rPr lang="zh-CN" altLang="en-US" sz="2000" b="1" dirty="0" smtClean="0">
                <a:latin typeface="黑体" panose="02010609060101010101" pitchFamily="49" charset="-122"/>
                <a:ea typeface="黑体" panose="02010609060101010101" pitchFamily="49" charset="-122"/>
              </a:rPr>
              <a:t>第一步： 手机下载“学习通”</a:t>
            </a:r>
            <a:r>
              <a:rPr lang="en-US" altLang="zh-CN" sz="2000" b="1" dirty="0" smtClean="0">
                <a:latin typeface="黑体" panose="02010609060101010101" pitchFamily="49" charset="-122"/>
                <a:ea typeface="黑体" panose="02010609060101010101" pitchFamily="49" charset="-122"/>
              </a:rPr>
              <a:t>APP</a:t>
            </a:r>
            <a:r>
              <a:rPr lang="zh-CN" altLang="en-US" sz="2000" b="1" dirty="0" smtClean="0">
                <a:latin typeface="黑体" panose="02010609060101010101" pitchFamily="49" charset="-122"/>
                <a:ea typeface="黑体" panose="02010609060101010101" pitchFamily="49" charset="-122"/>
              </a:rPr>
              <a:t>，安装完成</a:t>
            </a:r>
            <a:r>
              <a:rPr lang="en-US" altLang="zh-CN" sz="2000" b="1" dirty="0" smtClean="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如图所示；</a:t>
            </a:r>
            <a:endParaRPr lang="en-US" altLang="zh-CN" sz="2000" b="1" dirty="0" smtClean="0">
              <a:latin typeface="黑体" panose="02010609060101010101" pitchFamily="49" charset="-122"/>
              <a:ea typeface="黑体" panose="02010609060101010101" pitchFamily="49" charset="-122"/>
            </a:endParaRPr>
          </a:p>
          <a:p>
            <a:endParaRPr lang="en-US" altLang="zh-CN" sz="2000" b="1" dirty="0" smtClean="0">
              <a:latin typeface="黑体" panose="02010609060101010101" pitchFamily="49" charset="-122"/>
              <a:ea typeface="黑体" panose="02010609060101010101" pitchFamily="49" charset="-122"/>
            </a:endParaRPr>
          </a:p>
          <a:p>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第二步：打开</a:t>
            </a:r>
            <a:r>
              <a:rPr lang="en-US" altLang="zh-CN" sz="2000" b="1" dirty="0" smtClean="0">
                <a:latin typeface="黑体" panose="02010609060101010101" pitchFamily="49" charset="-122"/>
                <a:ea typeface="黑体" panose="02010609060101010101" pitchFamily="49" charset="-122"/>
              </a:rPr>
              <a:t>APP,</a:t>
            </a:r>
            <a:r>
              <a:rPr lang="zh-CN" altLang="en-US" sz="2000" b="1" dirty="0" smtClean="0">
                <a:latin typeface="黑体" panose="02010609060101010101" pitchFamily="49" charset="-122"/>
                <a:ea typeface="黑体" panose="02010609060101010101" pitchFamily="49" charset="-122"/>
              </a:rPr>
              <a:t>用手机号注册；</a:t>
            </a:r>
            <a:endParaRPr lang="en-US" altLang="zh-CN" sz="2000" b="1" dirty="0" smtClean="0">
              <a:latin typeface="黑体" panose="02010609060101010101" pitchFamily="49" charset="-122"/>
              <a:ea typeface="黑体" panose="02010609060101010101" pitchFamily="49" charset="-122"/>
            </a:endParaRPr>
          </a:p>
          <a:p>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第三步：输入并选择单位名称（昆明文理学院图书馆），</a:t>
            </a:r>
            <a:r>
              <a:rPr lang="zh-CN" altLang="en-US" sz="2000" b="1" dirty="0" smtClean="0">
                <a:highlight>
                  <a:srgbClr val="FFFF00"/>
                </a:highlight>
                <a:latin typeface="黑体" panose="02010609060101010101" pitchFamily="49" charset="-122"/>
                <a:ea typeface="黑体" panose="02010609060101010101" pitchFamily="49" charset="-122"/>
              </a:rPr>
              <a:t>特别提醒：一定要输入</a:t>
            </a:r>
            <a:r>
              <a:rPr lang="en-US" altLang="zh-CN" sz="2000" b="1" dirty="0" smtClean="0">
                <a:highlight>
                  <a:srgbClr val="FFFF00"/>
                </a:highlight>
                <a:latin typeface="黑体" panose="02010609060101010101" pitchFamily="49" charset="-122"/>
                <a:ea typeface="黑体" panose="02010609060101010101" pitchFamily="49" charset="-122"/>
              </a:rPr>
              <a:t>“</a:t>
            </a:r>
            <a:r>
              <a:rPr lang="zh-CN" altLang="en-US" sz="2000" b="1" dirty="0" smtClean="0">
                <a:highlight>
                  <a:srgbClr val="FFFF00"/>
                </a:highlight>
                <a:latin typeface="黑体" panose="02010609060101010101" pitchFamily="49" charset="-122"/>
                <a:ea typeface="黑体" panose="02010609060101010101" pitchFamily="49" charset="-122"/>
                <a:sym typeface="+mn-ea"/>
              </a:rPr>
              <a:t>昆明文理学院图书馆</a:t>
            </a:r>
            <a:r>
              <a:rPr lang="en-US" altLang="zh-CN" sz="2000" b="1" dirty="0" smtClean="0">
                <a:highlight>
                  <a:srgbClr val="FFFF00"/>
                </a:highlight>
                <a:latin typeface="黑体" panose="02010609060101010101" pitchFamily="49" charset="-122"/>
                <a:ea typeface="黑体" panose="02010609060101010101" pitchFamily="49" charset="-122"/>
                <a:sym typeface="+mn-ea"/>
              </a:rPr>
              <a:t>”</a:t>
            </a:r>
            <a:r>
              <a:rPr lang="zh-CN" altLang="en-US" sz="2000" b="1" dirty="0" smtClean="0">
                <a:highlight>
                  <a:srgbClr val="FFFF00"/>
                </a:highlight>
                <a:latin typeface="黑体" panose="02010609060101010101" pitchFamily="49" charset="-122"/>
                <a:ea typeface="黑体" panose="02010609060101010101" pitchFamily="49" charset="-122"/>
                <a:sym typeface="+mn-ea"/>
              </a:rPr>
              <a:t>这个全称！！！</a:t>
            </a:r>
            <a:r>
              <a:rPr lang="zh-CN" altLang="en-US" sz="2000" b="1" dirty="0" smtClean="0">
                <a:latin typeface="黑体" panose="02010609060101010101" pitchFamily="49" charset="-122"/>
                <a:ea typeface="黑体" panose="02010609060101010101" pitchFamily="49" charset="-122"/>
                <a:sym typeface="+mn-ea"/>
              </a:rPr>
              <a:t>正常情况界面下会跳出显示这个名称的一栏，选择该栏后，下方会继续显示出</a:t>
            </a:r>
            <a:r>
              <a:rPr lang="en-US" altLang="zh-CN" sz="2000" b="1" dirty="0" smtClean="0">
                <a:latin typeface="黑体" panose="02010609060101010101" pitchFamily="49" charset="-122"/>
                <a:ea typeface="黑体" panose="02010609060101010101" pitchFamily="49" charset="-122"/>
                <a:sym typeface="+mn-ea"/>
              </a:rPr>
              <a:t>“</a:t>
            </a:r>
            <a:r>
              <a:rPr lang="zh-CN" altLang="en-US" sz="2000" b="1" dirty="0" smtClean="0">
                <a:latin typeface="黑体" panose="02010609060101010101" pitchFamily="49" charset="-122"/>
                <a:ea typeface="黑体" panose="02010609060101010101" pitchFamily="49" charset="-122"/>
                <a:sym typeface="+mn-ea"/>
              </a:rPr>
              <a:t>学号和真实姓名</a:t>
            </a:r>
            <a:r>
              <a:rPr lang="en-US" altLang="zh-CN" sz="2000" b="1" dirty="0" smtClean="0">
                <a:latin typeface="黑体" panose="02010609060101010101" pitchFamily="49" charset="-122"/>
                <a:ea typeface="黑体" panose="02010609060101010101" pitchFamily="49" charset="-122"/>
                <a:sym typeface="+mn-ea"/>
              </a:rPr>
              <a:t>”</a:t>
            </a:r>
            <a:r>
              <a:rPr lang="zh-CN" altLang="en-US" sz="2000" b="1" dirty="0" smtClean="0">
                <a:latin typeface="黑体" panose="02010609060101010101" pitchFamily="49" charset="-122"/>
                <a:ea typeface="黑体" panose="02010609060101010101" pitchFamily="49" charset="-122"/>
                <a:sym typeface="+mn-ea"/>
              </a:rPr>
              <a:t>两栏，请认真核对并输入正确的信息</a:t>
            </a:r>
            <a:r>
              <a:rPr lang="zh-CN" altLang="en-US" sz="2000" b="1" dirty="0" smtClean="0">
                <a:latin typeface="黑体" panose="02010609060101010101" pitchFamily="49" charset="-122"/>
                <a:ea typeface="黑体" panose="02010609060101010101" pitchFamily="49" charset="-122"/>
              </a:rPr>
              <a:t>；</a:t>
            </a:r>
            <a:endParaRPr lang="en-US" altLang="zh-CN" sz="2000" b="1" dirty="0" smtClean="0">
              <a:latin typeface="黑体" panose="02010609060101010101" pitchFamily="49" charset="-122"/>
              <a:ea typeface="黑体" panose="02010609060101010101" pitchFamily="49" charset="-122"/>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63731" y="2349004"/>
            <a:ext cx="12001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457200" y="692468"/>
            <a:ext cx="8229600" cy="1143000"/>
          </a:xfrm>
        </p:spPr>
        <p:txBody>
          <a:bodyPr>
            <a:normAutofit fontScale="90000"/>
          </a:bodyPr>
          <a:p>
            <a:r>
              <a:rPr lang="zh-CN" altLang="en-US" sz="2220" b="1" dirty="0" smtClean="0">
                <a:latin typeface="黑体" panose="02010609060101010101" pitchFamily="49" charset="-122"/>
                <a:ea typeface="黑体" panose="02010609060101010101" pitchFamily="49" charset="-122"/>
                <a:cs typeface="黑体" panose="02010609060101010101" pitchFamily="49" charset="-122"/>
                <a:sym typeface="+mn-ea"/>
              </a:rPr>
              <a:t>第四</a:t>
            </a:r>
            <a:r>
              <a:rPr lang="zh-CN" altLang="en-US" sz="2220" b="1" dirty="0">
                <a:latin typeface="黑体" panose="02010609060101010101" pitchFamily="49" charset="-122"/>
                <a:ea typeface="黑体" panose="02010609060101010101" pitchFamily="49" charset="-122"/>
                <a:cs typeface="黑体" panose="02010609060101010101" pitchFamily="49" charset="-122"/>
                <a:sym typeface="+mn-ea"/>
              </a:rPr>
              <a:t>步：进入首页，</a:t>
            </a:r>
            <a:r>
              <a:rPr lang="zh-CN" altLang="en-US" sz="2220" b="1">
                <a:latin typeface="黑体" panose="02010609060101010101" pitchFamily="49" charset="-122"/>
                <a:ea typeface="黑体" panose="02010609060101010101" pitchFamily="49" charset="-122"/>
                <a:cs typeface="黑体" panose="02010609060101010101" pitchFamily="49" charset="-122"/>
                <a:sym typeface="+mn-ea"/>
              </a:rPr>
              <a:t>正常情况下首页</a:t>
            </a:r>
            <a:r>
              <a:rPr lang="en-US" altLang="zh-CN" sz="222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a:latin typeface="黑体" panose="02010609060101010101" pitchFamily="49" charset="-122"/>
                <a:ea typeface="黑体" panose="02010609060101010101" pitchFamily="49" charset="-122"/>
                <a:cs typeface="黑体" panose="02010609060101010101" pitchFamily="49" charset="-122"/>
                <a:sym typeface="+mn-ea"/>
              </a:rPr>
              <a:t>常用</a:t>
            </a:r>
            <a:r>
              <a:rPr lang="en-US" altLang="zh-CN" sz="222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a:latin typeface="黑体" panose="02010609060101010101" pitchFamily="49" charset="-122"/>
                <a:ea typeface="黑体" panose="02010609060101010101" pitchFamily="49" charset="-122"/>
                <a:cs typeface="黑体" panose="02010609060101010101" pitchFamily="49" charset="-122"/>
                <a:sym typeface="+mn-ea"/>
              </a:rPr>
              <a:t>栏目会显示</a:t>
            </a:r>
            <a:r>
              <a:rPr lang="en-US" altLang="zh-CN" sz="222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a:latin typeface="黑体" panose="02010609060101010101" pitchFamily="49" charset="-122"/>
                <a:ea typeface="黑体" panose="02010609060101010101" pitchFamily="49" charset="-122"/>
                <a:cs typeface="黑体" panose="02010609060101010101" pitchFamily="49" charset="-122"/>
                <a:sym typeface="+mn-ea"/>
              </a:rPr>
              <a:t>昆明文理学院图书馆</a:t>
            </a:r>
            <a:r>
              <a:rPr lang="en-US" altLang="zh-CN" sz="222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a:latin typeface="黑体" panose="02010609060101010101" pitchFamily="49" charset="-122"/>
                <a:ea typeface="黑体" panose="02010609060101010101" pitchFamily="49" charset="-122"/>
                <a:cs typeface="黑体" panose="02010609060101010101" pitchFamily="49" charset="-122"/>
                <a:sym typeface="+mn-ea"/>
              </a:rPr>
              <a:t>，点击即可进入，如未能显示，</a:t>
            </a:r>
            <a:r>
              <a:rPr lang="zh-CN" altLang="en-US" sz="2220" b="1" dirty="0">
                <a:latin typeface="黑体" panose="02010609060101010101" pitchFamily="49" charset="-122"/>
                <a:ea typeface="黑体" panose="02010609060101010101" pitchFamily="49" charset="-122"/>
                <a:cs typeface="黑体" panose="02010609060101010101" pitchFamily="49" charset="-122"/>
                <a:sym typeface="+mn-ea"/>
              </a:rPr>
              <a:t>点击</a:t>
            </a:r>
            <a:r>
              <a:rPr lang="en-US" altLang="zh-CN" sz="222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dirty="0">
                <a:latin typeface="黑体" panose="02010609060101010101" pitchFamily="49" charset="-122"/>
                <a:ea typeface="黑体" panose="02010609060101010101" pitchFamily="49" charset="-122"/>
                <a:cs typeface="黑体" panose="02010609060101010101" pitchFamily="49" charset="-122"/>
                <a:sym typeface="+mn-ea"/>
              </a:rPr>
              <a:t>首页</a:t>
            </a:r>
            <a:r>
              <a:rPr lang="en-US" altLang="zh-CN" sz="222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dirty="0">
                <a:latin typeface="黑体" panose="02010609060101010101" pitchFamily="49" charset="-122"/>
                <a:ea typeface="黑体" panose="02010609060101010101" pitchFamily="49" charset="-122"/>
                <a:cs typeface="黑体" panose="02010609060101010101" pitchFamily="49" charset="-122"/>
                <a:sym typeface="+mn-ea"/>
              </a:rPr>
              <a:t>右边的向下箭头，在弹出的界面中选择</a:t>
            </a:r>
            <a:r>
              <a:rPr lang="en-US" altLang="zh-CN" sz="222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dirty="0">
                <a:latin typeface="黑体" panose="02010609060101010101" pitchFamily="49" charset="-122"/>
                <a:ea typeface="黑体" panose="02010609060101010101" pitchFamily="49" charset="-122"/>
                <a:cs typeface="黑体" panose="02010609060101010101" pitchFamily="49" charset="-122"/>
                <a:sym typeface="+mn-ea"/>
              </a:rPr>
              <a:t>昆明文理学院图书馆</a:t>
            </a:r>
            <a:r>
              <a:rPr lang="en-US" altLang="zh-CN" sz="222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dirty="0">
                <a:latin typeface="黑体" panose="02010609060101010101" pitchFamily="49" charset="-122"/>
                <a:ea typeface="黑体" panose="02010609060101010101" pitchFamily="49" charset="-122"/>
                <a:cs typeface="黑体" panose="02010609060101010101" pitchFamily="49" charset="-122"/>
                <a:sym typeface="+mn-ea"/>
              </a:rPr>
              <a:t>即可进入，如以上两种均不成功，</a:t>
            </a:r>
            <a:r>
              <a:rPr lang="zh-CN" altLang="en-US" sz="2220" b="1">
                <a:latin typeface="黑体" panose="02010609060101010101" pitchFamily="49" charset="-122"/>
                <a:ea typeface="黑体" panose="02010609060101010101" pitchFamily="49" charset="-122"/>
                <a:cs typeface="黑体" panose="02010609060101010101" pitchFamily="49" charset="-122"/>
                <a:sym typeface="+mn-ea"/>
              </a:rPr>
              <a:t>则请点击界面右上角</a:t>
            </a:r>
            <a:r>
              <a:rPr lang="en-US" altLang="zh-CN" sz="222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a:latin typeface="黑体" panose="02010609060101010101" pitchFamily="49" charset="-122"/>
                <a:ea typeface="黑体" panose="02010609060101010101" pitchFamily="49" charset="-122"/>
                <a:cs typeface="黑体" panose="02010609060101010101" pitchFamily="49" charset="-122"/>
                <a:sym typeface="+mn-ea"/>
              </a:rPr>
              <a:t>邀请码</a:t>
            </a:r>
            <a:r>
              <a:rPr lang="en-US" altLang="zh-CN" sz="222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a:latin typeface="黑体" panose="02010609060101010101" pitchFamily="49" charset="-122"/>
                <a:ea typeface="黑体" panose="02010609060101010101" pitchFamily="49" charset="-122"/>
                <a:cs typeface="黑体" panose="02010609060101010101" pitchFamily="49" charset="-122"/>
                <a:sym typeface="+mn-ea"/>
              </a:rPr>
              <a:t>，输入</a:t>
            </a:r>
            <a:r>
              <a:rPr lang="en-US" altLang="zh-CN" sz="2220" b="1" dirty="0" err="1">
                <a:latin typeface="黑体" panose="02010609060101010101" pitchFamily="49" charset="-122"/>
                <a:ea typeface="黑体" panose="02010609060101010101" pitchFamily="49" charset="-122"/>
                <a:cs typeface="黑体" panose="02010609060101010101" pitchFamily="49" charset="-122"/>
                <a:sym typeface="+mn-ea"/>
              </a:rPr>
              <a:t>kmwlxytsg</a:t>
            </a:r>
            <a:r>
              <a:rPr lang="zh-CN" altLang="en-US" sz="222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22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dirty="0">
                <a:latin typeface="黑体" panose="02010609060101010101" pitchFamily="49" charset="-122"/>
                <a:ea typeface="黑体" panose="02010609060101010101" pitchFamily="49" charset="-122"/>
                <a:cs typeface="黑体" panose="02010609060101010101" pitchFamily="49" charset="-122"/>
                <a:sym typeface="+mn-ea"/>
              </a:rPr>
              <a:t>昆明文理学院图书馆</a:t>
            </a:r>
            <a:r>
              <a:rPr lang="en-US" altLang="zh-CN" sz="222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220" b="1" dirty="0">
                <a:latin typeface="黑体" panose="02010609060101010101" pitchFamily="49" charset="-122"/>
                <a:ea typeface="黑体" panose="02010609060101010101" pitchFamily="49" charset="-122"/>
                <a:cs typeface="黑体" panose="02010609060101010101" pitchFamily="49" charset="-122"/>
                <a:sym typeface="+mn-ea"/>
              </a:rPr>
              <a:t>汉语拼音首字母</a:t>
            </a:r>
            <a:r>
              <a:rPr lang="zh-CN" altLang="en-US" sz="2220" b="1" dirty="0" smtClean="0">
                <a:latin typeface="黑体" panose="02010609060101010101" pitchFamily="49" charset="-122"/>
                <a:ea typeface="黑体" panose="02010609060101010101" pitchFamily="49" charset="-122"/>
                <a:cs typeface="黑体" panose="02010609060101010101" pitchFamily="49" charset="-122"/>
                <a:sym typeface="+mn-ea"/>
              </a:rPr>
              <a:t>）即可进入。</a:t>
            </a:r>
            <a:br>
              <a:rPr lang="zh-CN" altLang="en-US" sz="2220" b="1" dirty="0" smtClean="0">
                <a:latin typeface="黑体" panose="02010609060101010101" pitchFamily="49" charset="-122"/>
                <a:ea typeface="黑体" panose="02010609060101010101" pitchFamily="49" charset="-122"/>
                <a:sym typeface="+mn-ea"/>
              </a:rPr>
            </a:br>
            <a:br>
              <a:rPr lang="zh-CN" altLang="en-US" sz="2220" b="1" dirty="0" smtClean="0">
                <a:latin typeface="黑体" panose="02010609060101010101" pitchFamily="49" charset="-122"/>
                <a:ea typeface="黑体" panose="02010609060101010101" pitchFamily="49" charset="-122"/>
                <a:sym typeface="+mn-ea"/>
              </a:rPr>
            </a:br>
            <a:endParaRPr lang="zh-CN" altLang="en-US" sz="2220" b="1"/>
          </a:p>
        </p:txBody>
      </p:sp>
      <p:pic>
        <p:nvPicPr>
          <p:cNvPr id="7" name="内容占位符 6" descr="21.10.27-1"/>
          <p:cNvPicPr>
            <a:picLocks noChangeAspect="1"/>
          </p:cNvPicPr>
          <p:nvPr>
            <p:ph sz="half" idx="1"/>
          </p:nvPr>
        </p:nvPicPr>
        <p:blipFill>
          <a:blip r:embed="rId1"/>
          <a:stretch>
            <a:fillRect/>
          </a:stretch>
        </p:blipFill>
        <p:spPr>
          <a:xfrm>
            <a:off x="1188085" y="2060575"/>
            <a:ext cx="3393440" cy="4526280"/>
          </a:xfrm>
          <a:prstGeom prst="rect">
            <a:avLst/>
          </a:prstGeom>
        </p:spPr>
      </p:pic>
      <p:pic>
        <p:nvPicPr>
          <p:cNvPr id="8" name="内容占位符 7" descr="21.10.27-2"/>
          <p:cNvPicPr>
            <a:picLocks noChangeAspect="1"/>
          </p:cNvPicPr>
          <p:nvPr>
            <p:ph sz="half" idx="2"/>
          </p:nvPr>
        </p:nvPicPr>
        <p:blipFill>
          <a:blip r:embed="rId2"/>
          <a:stretch>
            <a:fillRect/>
          </a:stretch>
        </p:blipFill>
        <p:spPr>
          <a:xfrm>
            <a:off x="5016500" y="1988820"/>
            <a:ext cx="3441700" cy="45262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p>
            <a:r>
              <a:rPr lang="zh-CN" altLang="en-US" sz="2220" b="1" dirty="0" smtClean="0">
                <a:latin typeface="黑体" panose="02010609060101010101" pitchFamily="49" charset="-122"/>
                <a:ea typeface="黑体" panose="02010609060101010101" pitchFamily="49" charset="-122"/>
                <a:sym typeface="+mn-ea"/>
              </a:rPr>
              <a:t>第五</a:t>
            </a:r>
            <a:r>
              <a:rPr lang="zh-CN" altLang="en-US" sz="2220" b="1" dirty="0">
                <a:latin typeface="黑体" panose="02010609060101010101" pitchFamily="49" charset="-122"/>
                <a:ea typeface="黑体" panose="02010609060101010101" pitchFamily="49" charset="-122"/>
                <a:sym typeface="+mn-ea"/>
              </a:rPr>
              <a:t>步：点击图片下方左侧</a:t>
            </a:r>
            <a:r>
              <a:rPr lang="en-US" altLang="zh-CN" sz="2220" b="1" dirty="0">
                <a:latin typeface="黑体" panose="02010609060101010101" pitchFamily="49" charset="-122"/>
                <a:ea typeface="黑体" panose="02010609060101010101" pitchFamily="49" charset="-122"/>
                <a:sym typeface="+mn-ea"/>
              </a:rPr>
              <a:t>“</a:t>
            </a:r>
            <a:r>
              <a:rPr lang="zh-CN" altLang="en-US" sz="2220" b="1" dirty="0">
                <a:latin typeface="黑体" panose="02010609060101010101" pitchFamily="49" charset="-122"/>
                <a:ea typeface="黑体" panose="02010609060101010101" pitchFamily="49" charset="-122"/>
                <a:sym typeface="+mn-ea"/>
              </a:rPr>
              <a:t>馆藏查询</a:t>
            </a:r>
            <a:r>
              <a:rPr lang="en-US" altLang="zh-CN" sz="2220" b="1" dirty="0">
                <a:latin typeface="黑体" panose="02010609060101010101" pitchFamily="49" charset="-122"/>
                <a:ea typeface="黑体" panose="02010609060101010101" pitchFamily="49" charset="-122"/>
                <a:sym typeface="+mn-ea"/>
              </a:rPr>
              <a:t>”</a:t>
            </a:r>
            <a:r>
              <a:rPr lang="zh-CN" altLang="en-US" sz="2220" b="1" dirty="0">
                <a:latin typeface="黑体" panose="02010609060101010101" pitchFamily="49" charset="-122"/>
                <a:ea typeface="黑体" panose="02010609060101010101" pitchFamily="49" charset="-122"/>
                <a:sym typeface="+mn-ea"/>
              </a:rPr>
              <a:t>，绑定个人账号，学生账号名为学号，教职工账号为手机号，然后输入密码（初始密码均为身份证后八位</a:t>
            </a:r>
            <a:r>
              <a:rPr lang="zh-CN" altLang="en-US" sz="2220" b="1" dirty="0" smtClean="0">
                <a:latin typeface="黑体" panose="02010609060101010101" pitchFamily="49" charset="-122"/>
                <a:ea typeface="黑体" panose="02010609060101010101" pitchFamily="49" charset="-122"/>
                <a:sym typeface="+mn-ea"/>
              </a:rPr>
              <a:t>）</a:t>
            </a:r>
            <a:r>
              <a:rPr lang="zh-CN" altLang="en-US" sz="2220" b="1" dirty="0">
                <a:latin typeface="黑体" panose="02010609060101010101" pitchFamily="49" charset="-122"/>
                <a:ea typeface="黑体" panose="02010609060101010101" pitchFamily="49" charset="-122"/>
                <a:sym typeface="+mn-ea"/>
              </a:rPr>
              <a:t>；</a:t>
            </a:r>
            <a:br>
              <a:rPr lang="zh-CN" altLang="en-US" sz="2220" b="1" dirty="0">
                <a:latin typeface="黑体" panose="02010609060101010101" pitchFamily="49" charset="-122"/>
                <a:ea typeface="黑体" panose="02010609060101010101" pitchFamily="49" charset="-122"/>
              </a:rPr>
            </a:br>
            <a:endParaRPr lang="zh-CN" altLang="en-US" sz="2220"/>
          </a:p>
        </p:txBody>
      </p:sp>
      <p:sp>
        <p:nvSpPr>
          <p:cNvPr id="3" name="内容占位符 2"/>
          <p:cNvSpPr>
            <a:spLocks noGrp="1"/>
          </p:cNvSpPr>
          <p:nvPr>
            <p:ph idx="1"/>
          </p:nvPr>
        </p:nvSpPr>
        <p:spPr/>
        <p:txBody>
          <a:bodyPr>
            <a:normAutofit/>
          </a:bodyPr>
          <a:lstStyle/>
          <a:p>
            <a:endParaRPr lang="en-US" altLang="zh-CN" b="1" dirty="0">
              <a:latin typeface="黑体" panose="02010609060101010101" pitchFamily="49" charset="-122"/>
              <a:ea typeface="黑体" panose="02010609060101010101" pitchFamily="49" charset="-122"/>
            </a:endParaRPr>
          </a:p>
          <a:p>
            <a:endParaRPr lang="en-US" altLang="zh-CN" b="1" dirty="0" smtClean="0">
              <a:latin typeface="黑体" panose="02010609060101010101" pitchFamily="49" charset="-122"/>
              <a:ea typeface="黑体" panose="02010609060101010101" pitchFamily="49" charset="-122"/>
            </a:endParaRPr>
          </a:p>
          <a:p>
            <a:endParaRPr lang="zh-CN" altLang="en-US" b="1" dirty="0" smtClean="0">
              <a:latin typeface="黑体" panose="02010609060101010101" pitchFamily="49" charset="-122"/>
              <a:ea typeface="黑体" panose="02010609060101010101" pitchFamily="49" charset="-122"/>
              <a:sym typeface="+mn-ea"/>
            </a:endParaRPr>
          </a:p>
          <a:p>
            <a:endParaRPr lang="zh-CN" altLang="en-US" b="1" dirty="0" smtClean="0">
              <a:latin typeface="黑体" panose="02010609060101010101" pitchFamily="49" charset="-122"/>
              <a:ea typeface="黑体" panose="02010609060101010101" pitchFamily="49" charset="-122"/>
              <a:sym typeface="+mn-ea"/>
            </a:endParaRPr>
          </a:p>
          <a:p>
            <a:endParaRPr lang="zh-CN" altLang="en-US" b="1" dirty="0" smtClean="0">
              <a:latin typeface="黑体" panose="02010609060101010101" pitchFamily="49" charset="-122"/>
              <a:ea typeface="黑体" panose="02010609060101010101" pitchFamily="49" charset="-122"/>
              <a:sym typeface="+mn-ea"/>
            </a:endParaRPr>
          </a:p>
          <a:p>
            <a:endParaRPr lang="zh-CN" altLang="en-US" b="1" dirty="0" smtClean="0">
              <a:latin typeface="黑体" panose="02010609060101010101" pitchFamily="49" charset="-122"/>
              <a:ea typeface="黑体" panose="02010609060101010101" pitchFamily="49" charset="-122"/>
              <a:sym typeface="+mn-ea"/>
            </a:endParaRPr>
          </a:p>
          <a:p>
            <a:endParaRPr lang="zh-CN" altLang="en-US" b="1" dirty="0" smtClean="0">
              <a:latin typeface="黑体" panose="02010609060101010101" pitchFamily="49" charset="-122"/>
              <a:ea typeface="黑体" panose="02010609060101010101" pitchFamily="49" charset="-122"/>
              <a:sym typeface="+mn-ea"/>
            </a:endParaRPr>
          </a:p>
          <a:p>
            <a:endParaRPr lang="zh-CN" altLang="en-US" b="1" dirty="0" smtClean="0">
              <a:latin typeface="黑体" panose="02010609060101010101" pitchFamily="49" charset="-122"/>
              <a:ea typeface="黑体" panose="02010609060101010101" pitchFamily="49" charset="-122"/>
              <a:sym typeface="+mn-ea"/>
            </a:endParaRPr>
          </a:p>
          <a:p>
            <a:endParaRPr lang="zh-CN" altLang="en-US" b="1" dirty="0" smtClean="0">
              <a:latin typeface="黑体" panose="02010609060101010101" pitchFamily="49" charset="-122"/>
              <a:ea typeface="黑体" panose="02010609060101010101" pitchFamily="49" charset="-122"/>
              <a:sym typeface="+mn-ea"/>
            </a:endParaRPr>
          </a:p>
          <a:p>
            <a:endParaRPr lang="zh-CN" altLang="en-US" b="1" dirty="0" smtClean="0">
              <a:latin typeface="黑体" panose="02010609060101010101" pitchFamily="49" charset="-122"/>
              <a:ea typeface="黑体" panose="02010609060101010101" pitchFamily="49" charset="-122"/>
              <a:sym typeface="+mn-ea"/>
            </a:endParaRPr>
          </a:p>
          <a:p>
            <a:endParaRPr lang="en-US" altLang="zh-CN" b="1" dirty="0">
              <a:latin typeface="黑体" panose="02010609060101010101" pitchFamily="49" charset="-122"/>
              <a:ea typeface="黑体" panose="02010609060101010101" pitchFamily="49" charset="-122"/>
            </a:endParaRPr>
          </a:p>
          <a:p>
            <a:endParaRPr lang="zh-CN" altLang="en-US" dirty="0"/>
          </a:p>
        </p:txBody>
      </p:sp>
      <p:pic>
        <p:nvPicPr>
          <p:cNvPr id="4" name="内容占位符 3"/>
          <p:cNvPicPr>
            <a:picLocks noChangeAspect="1"/>
          </p:cNvPicPr>
          <p:nvPr>
            <p:custDataLst>
              <p:tags r:id="rId1"/>
            </p:custDataLst>
          </p:nvPr>
        </p:nvPicPr>
        <p:blipFill>
          <a:blip r:embed="rId2"/>
          <a:stretch>
            <a:fillRect/>
          </a:stretch>
        </p:blipFill>
        <p:spPr>
          <a:xfrm>
            <a:off x="2273300" y="1550670"/>
            <a:ext cx="4718050" cy="49764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165860"/>
            <a:ext cx="8229600" cy="4525963"/>
          </a:xfrm>
        </p:spPr>
        <p:txBody>
          <a:bodyPr>
            <a:normAutofit fontScale="60000"/>
          </a:bodyPr>
          <a:p>
            <a:pPr marL="0" indent="0">
              <a:buNone/>
            </a:pPr>
            <a:r>
              <a:rPr lang="zh-CN" altLang="en-US" sz="3000" b="1">
                <a:latin typeface="黑体" panose="02010609060101010101" pitchFamily="49" charset="-122"/>
                <a:ea typeface="黑体" panose="02010609060101010101" pitchFamily="49" charset="-122"/>
              </a:rPr>
              <a:t>第六步：账号绑定完成后即可在该主页查询馆藏图书及自己的借阅记录，并可一键完成续借。</a:t>
            </a:r>
            <a:endParaRPr lang="zh-CN" altLang="en-US" sz="3000" b="1">
              <a:latin typeface="黑体" panose="02010609060101010101" pitchFamily="49" charset="-122"/>
              <a:ea typeface="黑体" panose="02010609060101010101" pitchFamily="49" charset="-122"/>
            </a:endParaRPr>
          </a:p>
          <a:p>
            <a:pPr marL="0" indent="0">
              <a:buNone/>
            </a:pPr>
            <a:endParaRPr lang="zh-CN" altLang="en-US" sz="2855" b="1">
              <a:latin typeface="黑体" panose="02010609060101010101" pitchFamily="49" charset="-122"/>
              <a:ea typeface="黑体" panose="02010609060101010101" pitchFamily="49" charset="-122"/>
            </a:endParaRPr>
          </a:p>
          <a:p>
            <a:pPr marL="0" indent="0">
              <a:buNone/>
            </a:pPr>
            <a:r>
              <a:rPr lang="zh-CN" altLang="en-US" sz="3335">
                <a:latin typeface="+mn-ea"/>
                <a:cs typeface="+mn-ea"/>
              </a:rPr>
              <a:t>温馨提示：</a:t>
            </a:r>
            <a:endParaRPr lang="zh-CN" altLang="en-US" sz="3335">
              <a:latin typeface="+mn-ea"/>
              <a:cs typeface="+mn-ea"/>
            </a:endParaRPr>
          </a:p>
          <a:p>
            <a:pPr marL="0" indent="0">
              <a:buNone/>
            </a:pPr>
            <a:r>
              <a:rPr lang="en-US" altLang="zh-CN" sz="3335" b="1">
                <a:latin typeface="+mn-ea"/>
                <a:cs typeface="+mn-ea"/>
              </a:rPr>
              <a:t>1.</a:t>
            </a:r>
            <a:r>
              <a:rPr lang="zh-CN" altLang="en-US" sz="3335" b="1">
                <a:latin typeface="+mn-ea"/>
                <a:cs typeface="+mn-ea"/>
              </a:rPr>
              <a:t>点击图书馆主页上方的的图书馆图片，即可进入学院图书馆官方网站，访问图书馆各项资源特别是数据库资源和电子图书。</a:t>
            </a:r>
            <a:endParaRPr lang="zh-CN" altLang="en-US" sz="3335" b="1">
              <a:latin typeface="+mn-ea"/>
              <a:cs typeface="+mn-ea"/>
            </a:endParaRPr>
          </a:p>
          <a:p>
            <a:pPr marL="0" indent="0">
              <a:buNone/>
            </a:pPr>
            <a:r>
              <a:rPr lang="en-US" altLang="zh-CN" sz="3335">
                <a:latin typeface="+mn-ea"/>
                <a:cs typeface="+mn-ea"/>
              </a:rPr>
              <a:t>2.</a:t>
            </a:r>
            <a:r>
              <a:rPr lang="zh-CN" altLang="en-US" sz="3335">
                <a:latin typeface="+mn-ea"/>
                <a:cs typeface="+mn-ea"/>
              </a:rPr>
              <a:t>后续进入</a:t>
            </a:r>
            <a:r>
              <a:rPr lang="en-US" altLang="zh-CN" sz="3335">
                <a:latin typeface="+mn-ea"/>
                <a:cs typeface="+mn-ea"/>
              </a:rPr>
              <a:t>app</a:t>
            </a:r>
            <a:r>
              <a:rPr lang="zh-CN" altLang="en-US" sz="3335">
                <a:latin typeface="+mn-ea"/>
                <a:cs typeface="+mn-ea"/>
              </a:rPr>
              <a:t>时，按前面第四步操作进入图书馆主页。</a:t>
            </a:r>
            <a:endParaRPr lang="zh-CN" altLang="en-US" sz="3335" b="1" dirty="0" smtClean="0">
              <a:latin typeface="+mn-ea"/>
              <a:cs typeface="+mn-ea"/>
              <a:sym typeface="+mn-ea"/>
            </a:endParaRPr>
          </a:p>
          <a:p>
            <a:pPr marL="0" indent="0">
              <a:buNone/>
            </a:pPr>
            <a:r>
              <a:rPr lang="en-US" altLang="zh-CN" sz="3335">
                <a:latin typeface="+mn-ea"/>
                <a:cs typeface="+mn-ea"/>
              </a:rPr>
              <a:t>3.</a:t>
            </a:r>
            <a:r>
              <a:rPr lang="zh-CN" altLang="en-US" sz="3335">
                <a:latin typeface="+mn-ea"/>
                <a:cs typeface="+mn-ea"/>
              </a:rPr>
              <a:t>此外图书馆主页上还设置了丰富多样的栏目，</a:t>
            </a:r>
            <a:r>
              <a:rPr lang="en-US" altLang="zh-CN" sz="3335">
                <a:latin typeface="+mn-ea"/>
                <a:cs typeface="+mn-ea"/>
              </a:rPr>
              <a:t>“</a:t>
            </a:r>
            <a:r>
              <a:rPr lang="zh-CN" altLang="en-US" sz="3335">
                <a:latin typeface="+mn-ea"/>
                <a:cs typeface="+mn-ea"/>
              </a:rPr>
              <a:t>图书</a:t>
            </a:r>
            <a:r>
              <a:rPr lang="en-US" altLang="zh-CN" sz="3335">
                <a:latin typeface="+mn-ea"/>
                <a:cs typeface="+mn-ea"/>
              </a:rPr>
              <a:t>”</a:t>
            </a:r>
            <a:r>
              <a:rPr lang="zh-CN" altLang="en-US" sz="3335">
                <a:latin typeface="+mn-ea"/>
                <a:cs typeface="+mn-ea"/>
              </a:rPr>
              <a:t>栏目可以阅读种类丰富的数十万种各类图书，</a:t>
            </a:r>
            <a:r>
              <a:rPr lang="en-US" altLang="zh-CN" sz="3335">
                <a:latin typeface="+mn-ea"/>
                <a:cs typeface="+mn-ea"/>
              </a:rPr>
              <a:t>“</a:t>
            </a:r>
            <a:r>
              <a:rPr lang="zh-CN" altLang="en-US" sz="3335">
                <a:latin typeface="+mn-ea"/>
                <a:cs typeface="+mn-ea"/>
              </a:rPr>
              <a:t>期刊</a:t>
            </a:r>
            <a:r>
              <a:rPr lang="en-US" altLang="zh-CN" sz="3335">
                <a:latin typeface="+mn-ea"/>
                <a:cs typeface="+mn-ea"/>
              </a:rPr>
              <a:t>”</a:t>
            </a:r>
            <a:r>
              <a:rPr lang="zh-CN" altLang="en-US" sz="3335">
                <a:latin typeface="+mn-ea"/>
                <a:cs typeface="+mn-ea"/>
              </a:rPr>
              <a:t>栏目集合了各种领域的数千种期刊，</a:t>
            </a:r>
            <a:r>
              <a:rPr lang="en-US" altLang="zh-CN" sz="3335">
                <a:latin typeface="+mn-ea"/>
                <a:cs typeface="+mn-ea"/>
              </a:rPr>
              <a:t>“</a:t>
            </a:r>
            <a:r>
              <a:rPr lang="zh-CN" altLang="en-US" sz="3335">
                <a:latin typeface="+mn-ea"/>
                <a:cs typeface="+mn-ea"/>
              </a:rPr>
              <a:t>报纸</a:t>
            </a:r>
            <a:r>
              <a:rPr lang="en-US" altLang="zh-CN" sz="3335">
                <a:latin typeface="+mn-ea"/>
                <a:cs typeface="+mn-ea"/>
              </a:rPr>
              <a:t>”</a:t>
            </a:r>
            <a:r>
              <a:rPr lang="zh-CN" altLang="en-US" sz="3335">
                <a:latin typeface="+mn-ea"/>
                <a:cs typeface="+mn-ea"/>
              </a:rPr>
              <a:t>栏目可以阅读全国各地各类报纸，</a:t>
            </a:r>
            <a:r>
              <a:rPr lang="en-US" altLang="zh-CN" sz="3335">
                <a:latin typeface="+mn-ea"/>
                <a:cs typeface="+mn-ea"/>
              </a:rPr>
              <a:t>“30</a:t>
            </a:r>
            <a:r>
              <a:rPr lang="zh-CN" altLang="en-US" sz="3335">
                <a:latin typeface="+mn-ea"/>
                <a:cs typeface="+mn-ea"/>
              </a:rPr>
              <a:t>分钟</a:t>
            </a:r>
            <a:r>
              <a:rPr lang="en-US" altLang="zh-CN" sz="3335">
                <a:latin typeface="+mn-ea"/>
                <a:cs typeface="+mn-ea"/>
              </a:rPr>
              <a:t>”</a:t>
            </a:r>
            <a:r>
              <a:rPr lang="zh-CN" altLang="en-US" sz="3335">
                <a:latin typeface="+mn-ea"/>
                <a:cs typeface="+mn-ea"/>
              </a:rPr>
              <a:t>栏目包含了</a:t>
            </a:r>
            <a:r>
              <a:rPr lang="en-US" altLang="zh-CN" sz="3335">
                <a:latin typeface="+mn-ea"/>
                <a:cs typeface="+mn-ea"/>
              </a:rPr>
              <a:t>“</a:t>
            </a:r>
            <a:r>
              <a:rPr lang="zh-CN" altLang="en-US" sz="3335">
                <a:latin typeface="+mn-ea"/>
                <a:cs typeface="+mn-ea"/>
              </a:rPr>
              <a:t>知识胶囊</a:t>
            </a:r>
            <a:r>
              <a:rPr lang="en-US" altLang="zh-CN" sz="3335">
                <a:latin typeface="+mn-ea"/>
                <a:cs typeface="+mn-ea"/>
              </a:rPr>
              <a:t>”</a:t>
            </a:r>
            <a:r>
              <a:rPr lang="zh-CN" altLang="en-US" sz="3335">
                <a:latin typeface="+mn-ea"/>
                <a:cs typeface="+mn-ea"/>
              </a:rPr>
              <a:t>和</a:t>
            </a:r>
            <a:r>
              <a:rPr lang="en-US" altLang="zh-CN" sz="3335">
                <a:latin typeface="+mn-ea"/>
                <a:cs typeface="+mn-ea"/>
              </a:rPr>
              <a:t>“30</a:t>
            </a:r>
            <a:r>
              <a:rPr lang="zh-CN" altLang="en-US" sz="3335">
                <a:latin typeface="+mn-ea"/>
                <a:cs typeface="+mn-ea"/>
              </a:rPr>
              <a:t>分钟讲座</a:t>
            </a:r>
            <a:r>
              <a:rPr lang="en-US" altLang="zh-CN" sz="3335">
                <a:latin typeface="+mn-ea"/>
                <a:cs typeface="+mn-ea"/>
              </a:rPr>
              <a:t>”</a:t>
            </a:r>
            <a:r>
              <a:rPr lang="zh-CN" altLang="en-US" sz="3335">
                <a:latin typeface="+mn-ea"/>
                <a:cs typeface="+mn-ea"/>
              </a:rPr>
              <a:t>，下方的模块设置了党建红色专题，数独小游戏，有声读物（听书），下方的</a:t>
            </a:r>
            <a:r>
              <a:rPr lang="en-US" altLang="zh-CN" sz="3335">
                <a:latin typeface="+mn-ea"/>
                <a:cs typeface="+mn-ea"/>
              </a:rPr>
              <a:t>“</a:t>
            </a:r>
            <a:r>
              <a:rPr lang="zh-CN" altLang="en-US" sz="3335">
                <a:latin typeface="+mn-ea"/>
                <a:cs typeface="+mn-ea"/>
              </a:rPr>
              <a:t>微读书</a:t>
            </a:r>
            <a:r>
              <a:rPr lang="en-US" altLang="zh-CN" sz="3335">
                <a:latin typeface="+mn-ea"/>
                <a:cs typeface="+mn-ea"/>
              </a:rPr>
              <a:t>”</a:t>
            </a:r>
            <a:r>
              <a:rPr lang="zh-CN" altLang="en-US" sz="3335">
                <a:latin typeface="+mn-ea"/>
                <a:cs typeface="+mn-ea"/>
              </a:rPr>
              <a:t>栏目更是会根据每个人的阅读习惯推送个性化的阅读和知识资讯。</a:t>
            </a:r>
            <a:endParaRPr lang="zh-CN" altLang="en-US" sz="3335">
              <a:latin typeface="+mn-ea"/>
              <a:cs typeface="+mn-ea"/>
            </a:endParaRPr>
          </a:p>
          <a:p>
            <a:pPr marL="0" indent="0">
              <a:buNone/>
            </a:pPr>
            <a:endParaRPr lang="zh-CN" altLang="en-US" sz="3335">
              <a:latin typeface="+mn-ea"/>
              <a:cs typeface="+mn-ea"/>
            </a:endParaRPr>
          </a:p>
          <a:p>
            <a:pPr marL="0" indent="0">
              <a:buNone/>
            </a:pPr>
            <a:endParaRPr lang="zh-CN" altLang="en-US" sz="3000">
              <a:latin typeface="+mn-ea"/>
              <a:cs typeface="+mn-ea"/>
            </a:endParaRPr>
          </a:p>
          <a:p>
            <a:pPr marL="0" indent="0">
              <a:buNone/>
            </a:pPr>
            <a:endParaRPr lang="zh-CN" altLang="en-US" sz="3000">
              <a:latin typeface="+mn-ea"/>
              <a:cs typeface="+mn-ea"/>
            </a:endParaRPr>
          </a:p>
          <a:p>
            <a:pPr marL="0" indent="0">
              <a:buNone/>
            </a:pPr>
            <a:endParaRPr lang="zh-CN" altLang="en-US" sz="3000">
              <a:latin typeface="+mn-ea"/>
              <a:cs typeface="+mn-ea"/>
            </a:endParaRPr>
          </a:p>
          <a:p>
            <a:pPr marL="0" indent="0">
              <a:buNone/>
            </a:pPr>
            <a:endParaRPr lang="zh-CN" altLang="en-US" sz="3000">
              <a:latin typeface="+mn-ea"/>
              <a:cs typeface="+mn-ea"/>
            </a:endParaRPr>
          </a:p>
          <a:p>
            <a:pPr marL="0" indent="0">
              <a:buNone/>
            </a:pPr>
            <a:endParaRPr lang="zh-CN" altLang="en-US" sz="3000">
              <a:latin typeface="+mn-ea"/>
              <a:cs typeface="+mn-ea"/>
            </a:endParaRPr>
          </a:p>
          <a:p>
            <a:pPr marL="0" indent="0">
              <a:buNone/>
            </a:pPr>
            <a:endParaRPr lang="zh-CN" altLang="en-US" sz="3000">
              <a:latin typeface="+mn-ea"/>
              <a:cs typeface="+mn-ea"/>
            </a:endParaRPr>
          </a:p>
          <a:p>
            <a:pPr marL="0" indent="0">
              <a:buNone/>
            </a:pPr>
            <a:endParaRPr lang="zh-CN" altLang="en-US" sz="3335">
              <a:latin typeface="隶书" panose="02010509060101010101" charset="-122"/>
              <a:ea typeface="隶书" panose="02010509060101010101" charset="-122"/>
            </a:endParaRPr>
          </a:p>
          <a:p>
            <a:pPr marL="0" indent="0">
              <a:buNone/>
            </a:pPr>
            <a:endParaRPr lang="zh-CN" altLang="en-US" sz="3335">
              <a:latin typeface="隶书" panose="02010509060101010101" charset="-122"/>
              <a:ea typeface="隶书" panose="020105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fontScale="90000"/>
          </a:bodyPr>
          <a:p>
            <a:r>
              <a:rPr lang="zh-CN" altLang="en-US" sz="2665">
                <a:latin typeface="隶书" panose="02010509060101010101" charset="-122"/>
                <a:ea typeface="隶书" panose="02010509060101010101" charset="-122"/>
                <a:sym typeface="+mn-ea"/>
              </a:rPr>
              <a:t>超星学习通是学院图书馆联合超星公司为大家打造的功能强大的多功能数字阅读管理平台，请全院广大师生积极使用！</a:t>
            </a:r>
            <a:br>
              <a:rPr lang="zh-CN" altLang="en-US" sz="2665">
                <a:latin typeface="隶书" panose="02010509060101010101" charset="-122"/>
                <a:ea typeface="隶书" panose="02010509060101010101" charset="-122"/>
              </a:rPr>
            </a:br>
            <a:endParaRPr lang="zh-CN" altLang="en-US" sz="2665"/>
          </a:p>
        </p:txBody>
      </p:sp>
      <p:pic>
        <p:nvPicPr>
          <p:cNvPr id="9" name="内容占位符 8"/>
          <p:cNvPicPr>
            <a:picLocks noChangeAspect="1"/>
          </p:cNvPicPr>
          <p:nvPr>
            <p:ph sz="half" idx="1"/>
            <p:custDataLst>
              <p:tags r:id="rId1"/>
            </p:custDataLst>
          </p:nvPr>
        </p:nvPicPr>
        <p:blipFill>
          <a:blip r:embed="rId2"/>
          <a:stretch>
            <a:fillRect/>
          </a:stretch>
        </p:blipFill>
        <p:spPr>
          <a:xfrm>
            <a:off x="1203960" y="1600200"/>
            <a:ext cx="2750820" cy="4526280"/>
          </a:xfrm>
          <a:prstGeom prst="rect">
            <a:avLst/>
          </a:prstGeom>
        </p:spPr>
      </p:pic>
      <p:pic>
        <p:nvPicPr>
          <p:cNvPr id="10" name="内容占位符 9"/>
          <p:cNvPicPr>
            <a:picLocks noChangeAspect="1"/>
          </p:cNvPicPr>
          <p:nvPr>
            <p:ph sz="half" idx="2"/>
            <p:custDataLst>
              <p:tags r:id="rId3"/>
            </p:custDataLst>
          </p:nvPr>
        </p:nvPicPr>
        <p:blipFill>
          <a:blip r:embed="rId4"/>
          <a:stretch>
            <a:fillRect/>
          </a:stretch>
        </p:blipFill>
        <p:spPr>
          <a:xfrm>
            <a:off x="5012690" y="1600200"/>
            <a:ext cx="2926715" cy="452628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7128,&quot;width&quot;:4007}"/>
</p:tagLst>
</file>

<file path=ppt/tags/tag2.xml><?xml version="1.0" encoding="utf-8"?>
<p:tagLst xmlns:p="http://schemas.openxmlformats.org/presentationml/2006/main">
  <p:tag name="KSO_WM_UNIT_PLACING_PICTURE_USER_VIEWPORT" val="{&quot;height&quot;:6918,&quot;width&quot;:4932}"/>
</p:tagLst>
</file>

<file path=ppt/tags/tag3.xml><?xml version="1.0" encoding="utf-8"?>
<p:tagLst xmlns:p="http://schemas.openxmlformats.org/presentationml/2006/main">
  <p:tag name="KSO_WM_UNIT_PLACING_PICTURE_USER_VIEWPORT" val="{&quot;height&quot;:4400,&quot;width&quot;:247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Words>
  <Application>WPS 演示</Application>
  <PresentationFormat>全屏显示(4:3)</PresentationFormat>
  <Paragraphs>43</Paragraphs>
  <Slides>5</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vt:i4>
      </vt:variant>
    </vt:vector>
  </HeadingPairs>
  <TitlesOfParts>
    <vt:vector size="20" baseType="lpstr">
      <vt:lpstr>Arial</vt:lpstr>
      <vt:lpstr>宋体</vt:lpstr>
      <vt:lpstr>Wingdings</vt:lpstr>
      <vt:lpstr>华文琥珀</vt:lpstr>
      <vt:lpstr>黑体</vt:lpstr>
      <vt:lpstr>微软雅黑</vt:lpstr>
      <vt:lpstr>Arial Unicode MS</vt:lpstr>
      <vt:lpstr>Calibri</vt:lpstr>
      <vt:lpstr>隶书</vt:lpstr>
      <vt:lpstr>华文仿宋</vt:lpstr>
      <vt:lpstr>华文彩云</vt:lpstr>
      <vt:lpstr>华文楷体</vt:lpstr>
      <vt:lpstr>等线 Light</vt:lpstr>
      <vt:lpstr>等线</vt:lpstr>
      <vt:lpstr>Office 主题</vt:lpstr>
      <vt:lpstr>超星学习通操作流程</vt:lpstr>
      <vt:lpstr>第四步：进入首页，正常情况下首页“常用”栏目会显示“昆明文理学院图书馆”，点击即可进入，如未能显示，点击“首页”右边的向下箭头，在弹出的界面中选择“昆明文理学院图书馆”即可进入，如以上两种均不成功，则请点击界面右上角“邀请码”，输入kmwlxytsg（昆明文理学院图书馆汉语拼音首字母）即可进入。  </vt:lpstr>
      <vt:lpstr>第五步：点击图片下方左侧“馆藏查询”，绑定个人账号，学生账号名为学号，教职工账号为手机号，然后输入密码（初始密码均为身份证后八位）；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9</cp:revision>
  <dcterms:created xsi:type="dcterms:W3CDTF">2021-10-21T00:55:00Z</dcterms:created>
  <dcterms:modified xsi:type="dcterms:W3CDTF">2021-11-01T02:29:18Z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B92A818A87E140948ACB61F9D4B87787</vt:lpwstr>
  </property>
  <property fmtid="{D5CDD505-2E9C-101B-9397-08002B2CF9AE}" pid="3" name="KSOProductBuildVer">
    <vt:lpwstr>2052-11.1.0.10938</vt:lpwstr>
  </property>
</Properties>
</file>